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8" r:id="rId5"/>
    <p:sldId id="273" r:id="rId6"/>
    <p:sldId id="290" r:id="rId7"/>
    <p:sldId id="276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5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94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brez Ahammed Shaik Mohammed" userId="47944e16-5da6-4f17-903f-432bfd69a8ea" providerId="ADAL" clId="{017BB9B6-2A57-44E8-8F20-E6E2A1412F80}"/>
    <pc:docChg chg="modSld">
      <pc:chgData name="Tabrez Ahammed Shaik Mohammed" userId="47944e16-5da6-4f17-903f-432bfd69a8ea" providerId="ADAL" clId="{017BB9B6-2A57-44E8-8F20-E6E2A1412F80}" dt="2024-12-17T20:24:29.968" v="4" actId="1076"/>
      <pc:docMkLst>
        <pc:docMk/>
      </pc:docMkLst>
      <pc:sldChg chg="modSp mod">
        <pc:chgData name="Tabrez Ahammed Shaik Mohammed" userId="47944e16-5da6-4f17-903f-432bfd69a8ea" providerId="ADAL" clId="{017BB9B6-2A57-44E8-8F20-E6E2A1412F80}" dt="2024-12-17T13:46:36.508" v="2" actId="20577"/>
        <pc:sldMkLst>
          <pc:docMk/>
          <pc:sldMk cId="2083028416" sldId="288"/>
        </pc:sldMkLst>
        <pc:spChg chg="mod">
          <ac:chgData name="Tabrez Ahammed Shaik Mohammed" userId="47944e16-5da6-4f17-903f-432bfd69a8ea" providerId="ADAL" clId="{017BB9B6-2A57-44E8-8F20-E6E2A1412F80}" dt="2024-12-17T13:46:36.508" v="2" actId="20577"/>
          <ac:spMkLst>
            <pc:docMk/>
            <pc:sldMk cId="2083028416" sldId="288"/>
            <ac:spMk id="4" creationId="{10047101-8D42-6100-9CEA-AEC0FAEAB606}"/>
          </ac:spMkLst>
        </pc:spChg>
      </pc:sldChg>
      <pc:sldChg chg="modSp mod">
        <pc:chgData name="Tabrez Ahammed Shaik Mohammed" userId="47944e16-5da6-4f17-903f-432bfd69a8ea" providerId="ADAL" clId="{017BB9B6-2A57-44E8-8F20-E6E2A1412F80}" dt="2024-12-17T20:24:29.968" v="4" actId="1076"/>
        <pc:sldMkLst>
          <pc:docMk/>
          <pc:sldMk cId="762809500" sldId="297"/>
        </pc:sldMkLst>
        <pc:picChg chg="mod">
          <ac:chgData name="Tabrez Ahammed Shaik Mohammed" userId="47944e16-5da6-4f17-903f-432bfd69a8ea" providerId="ADAL" clId="{017BB9B6-2A57-44E8-8F20-E6E2A1412F80}" dt="2024-12-17T20:24:29.968" v="4" actId="1076"/>
          <ac:picMkLst>
            <pc:docMk/>
            <pc:sldMk cId="762809500" sldId="297"/>
            <ac:picMk id="5" creationId="{F82DF11C-7023-C248-9F69-14C8EF9C77B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0785" y="1929284"/>
            <a:ext cx="9199936" cy="1909187"/>
          </a:xfrm>
          <a:noFill/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Tim Sort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Implementation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Cython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931-A6ED-0F8B-D600-F92EF47A2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1019B4-BCC3-9603-C3BB-0DB4BEB95E39}"/>
              </a:ext>
            </a:extLst>
          </p:cNvPr>
          <p:cNvSpPr txBox="1"/>
          <p:nvPr/>
        </p:nvSpPr>
        <p:spPr>
          <a:xfrm>
            <a:off x="2998839" y="235974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Runs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B4FAD-5D90-F9CD-0268-B8490784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1426866"/>
            <a:ext cx="10912510" cy="4391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351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54F2A-EFBA-711E-3DC5-95AB01764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6E4BF-1F07-1A40-044F-D5AB9F776599}"/>
              </a:ext>
            </a:extLst>
          </p:cNvPr>
          <p:cNvSpPr txBox="1"/>
          <p:nvPr/>
        </p:nvSpPr>
        <p:spPr>
          <a:xfrm>
            <a:off x="0" y="186813"/>
            <a:ext cx="10279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Insertion Sort Works  in  Tim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ED313-7ACC-E3F6-FA99-2387DACB169B}"/>
              </a:ext>
            </a:extLst>
          </p:cNvPr>
          <p:cNvSpPr txBox="1"/>
          <p:nvPr/>
        </p:nvSpPr>
        <p:spPr>
          <a:xfrm>
            <a:off x="275301" y="894700"/>
            <a:ext cx="70988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Algorithm is only one of the part of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Optimization – Detecting the common patterns in our data and Customizing the next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Insertion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data is fully reverse sorted (Worst 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– Identify RUNS that are  in Reverse order or descending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and perform In-Place reverse on them before sorting 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Merging.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DF11C-7023-C248-9F69-14C8EF9C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79" y="3067665"/>
            <a:ext cx="7944464" cy="3603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280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08D9-5100-014F-9E46-C94502CC1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72ADD-4177-7FAD-511C-839C37C40A93}"/>
              </a:ext>
            </a:extLst>
          </p:cNvPr>
          <p:cNvSpPr txBox="1"/>
          <p:nvPr/>
        </p:nvSpPr>
        <p:spPr>
          <a:xfrm>
            <a:off x="953730" y="127819"/>
            <a:ext cx="7914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Merge  Works  in  Tim Sort</a:t>
            </a:r>
          </a:p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9BAE1-FC0E-997E-285B-E202B4CE909B}"/>
              </a:ext>
            </a:extLst>
          </p:cNvPr>
          <p:cNvSpPr txBox="1"/>
          <p:nvPr/>
        </p:nvSpPr>
        <p:spPr>
          <a:xfrm>
            <a:off x="0" y="1061883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Galloping mode/Binary Search Insertion- During merging, if Tim sort observes consecutive elements being chosen from the same run, it switches to </a:t>
            </a:r>
            <a:r>
              <a:rPr lang="en-US" i="1" dirty="0"/>
              <a:t>galloping mode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i="1" dirty="0"/>
              <a:t>galloping mode</a:t>
            </a:r>
            <a:r>
              <a:rPr lang="en-US" dirty="0"/>
              <a:t>, Tim sort jumps (or "gallops") over multiple elements at a time instead of comparing them one by 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the number of comparisons during merging.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Optimizes performance when merging runs that are </a:t>
            </a:r>
            <a:r>
              <a:rPr lang="en-US" i="1" dirty="0"/>
              <a:t>partially ordered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A2062B-0A5F-ADFC-4580-95EA4CE1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5" y="2550797"/>
            <a:ext cx="4968671" cy="1767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EED85D-AE46-1EDA-4A1E-4F96EC6A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4" y="4444352"/>
            <a:ext cx="4968671" cy="2285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DC7D2C-1709-B904-9D06-DCA6C2DFF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335" y="2385322"/>
            <a:ext cx="4854361" cy="1806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B175FD-8D8C-D5DE-882B-69C5556E8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012" y="4771671"/>
            <a:ext cx="5227773" cy="1958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E0405A-85FA-8AC2-E1E9-01903E217AB5}"/>
              </a:ext>
            </a:extLst>
          </p:cNvPr>
          <p:cNvSpPr txBox="1"/>
          <p:nvPr/>
        </p:nvSpPr>
        <p:spPr>
          <a:xfrm>
            <a:off x="5902735" y="4121186"/>
            <a:ext cx="5935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every element In Run B is smaller than Run A[5].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 sort adds them all at once to merged collections</a:t>
            </a:r>
          </a:p>
        </p:txBody>
      </p:sp>
    </p:spTree>
    <p:extLst>
      <p:ext uri="{BB962C8B-B14F-4D97-AF65-F5344CB8AC3E}">
        <p14:creationId xmlns:p14="http://schemas.microsoft.com/office/powerpoint/2010/main" val="420915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B411-1B42-4234-F347-821837625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FA7A79-8226-C11E-B9C9-153914B9CD3B}"/>
              </a:ext>
            </a:extLst>
          </p:cNvPr>
          <p:cNvSpPr txBox="1"/>
          <p:nvPr/>
        </p:nvSpPr>
        <p:spPr>
          <a:xfrm>
            <a:off x="0" y="186813"/>
            <a:ext cx="10279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Cython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For Tim sort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F3BC5-A3A7-BEF8-CF89-FE4B52D8750A}"/>
              </a:ext>
            </a:extLst>
          </p:cNvPr>
          <p:cNvSpPr txBox="1"/>
          <p:nvPr/>
        </p:nvSpPr>
        <p:spPr>
          <a:xfrm>
            <a:off x="953727" y="1933575"/>
            <a:ext cx="100485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C-style static typing</a:t>
            </a:r>
            <a:r>
              <a:rPr lang="en-US" dirty="0"/>
              <a:t> - variables, loops, and functions, reducing runtime checks and memory allocation overhead.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 view for Efficient Slicing –</a:t>
            </a:r>
            <a:r>
              <a:rPr lang="en-US" b="1" dirty="0" err="1"/>
              <a:t>memoryviews</a:t>
            </a:r>
            <a:r>
              <a:rPr lang="en-US" dirty="0"/>
              <a:t> in </a:t>
            </a:r>
            <a:r>
              <a:rPr lang="en-US" dirty="0" err="1"/>
              <a:t>Cython</a:t>
            </a:r>
            <a:r>
              <a:rPr lang="en-US" dirty="0"/>
              <a:t> allows slicing arrays without creating copies, saving memory and speeding up data access.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Parallelism Support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/>
              <a:t>Cython</a:t>
            </a:r>
            <a:r>
              <a:rPr lang="en-US" dirty="0"/>
              <a:t> supports </a:t>
            </a:r>
            <a:r>
              <a:rPr lang="en-US" b="1" dirty="0"/>
              <a:t>OpenMP</a:t>
            </a:r>
            <a:r>
              <a:rPr lang="en-US" dirty="0"/>
              <a:t> for multi-threading, i.e. to parallelize merging steps in </a:t>
            </a:r>
            <a:r>
              <a:rPr lang="en-US" dirty="0" err="1"/>
              <a:t>TimSort</a:t>
            </a:r>
            <a:r>
              <a:rPr lang="en-US" dirty="0"/>
              <a:t> utilizing multiple CPU cores for speedup. Improves performance of Python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Compatible with Python libraries and frameworks &amp; Integrates seamlessly with Python modules.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2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8F64B-0721-C25E-B0AC-80D572C7A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28692-9A97-462A-7B20-C2160D135542}"/>
              </a:ext>
            </a:extLst>
          </p:cNvPr>
          <p:cNvSpPr txBox="1"/>
          <p:nvPr/>
        </p:nvSpPr>
        <p:spPr>
          <a:xfrm>
            <a:off x="226142" y="324465"/>
            <a:ext cx="11198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Steps to Compile, Import, and Run a Cython File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F5BEB-3AD4-7D10-6068-158893F0ADEE}"/>
              </a:ext>
            </a:extLst>
          </p:cNvPr>
          <p:cNvSpPr txBox="1"/>
          <p:nvPr/>
        </p:nvSpPr>
        <p:spPr>
          <a:xfrm>
            <a:off x="683288" y="1131111"/>
            <a:ext cx="4250453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Install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Required  </a:t>
            </a:r>
            <a:r>
              <a:rPr lang="en-US" b="1" dirty="0"/>
              <a:t>Python</a:t>
            </a:r>
            <a:r>
              <a:rPr lang="en-US" dirty="0"/>
              <a:t> (version 3.6 or higher)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pip install </a:t>
            </a:r>
            <a:r>
              <a:rPr lang="en-US" dirty="0" err="1"/>
              <a:t>cython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 mingw32</a:t>
            </a:r>
          </a:p>
          <a:p>
            <a:endParaRPr lang="en-US" dirty="0"/>
          </a:p>
          <a:p>
            <a:r>
              <a:rPr lang="en-US" b="1" dirty="0"/>
              <a:t>Create a </a:t>
            </a:r>
            <a:r>
              <a:rPr lang="en-US" b="1" dirty="0" err="1"/>
              <a:t>Cython</a:t>
            </a:r>
            <a:r>
              <a:rPr lang="en-US" b="1" dirty="0"/>
              <a:t> File &amp; setup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as .pyx file extension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tim_sort.pyx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  <a:p>
            <a:r>
              <a:rPr lang="en-US" b="1" dirty="0"/>
              <a:t>Create a Setup.py file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cythonize</a:t>
            </a:r>
            <a:r>
              <a:rPr lang="en-US" b="1" dirty="0"/>
              <a:t>: </a:t>
            </a:r>
            <a:r>
              <a:rPr lang="en-US" dirty="0"/>
              <a:t>Compiles the </a:t>
            </a:r>
            <a:r>
              <a:rPr lang="en-US" dirty="0" err="1"/>
              <a:t>Cython</a:t>
            </a:r>
            <a:r>
              <a:rPr lang="en-US" dirty="0"/>
              <a:t> .pyx file into a C extension module.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include_dirs</a:t>
            </a:r>
            <a:r>
              <a:rPr lang="en-US" b="1" dirty="0"/>
              <a:t>: </a:t>
            </a:r>
            <a:r>
              <a:rPr lang="en-US" dirty="0"/>
              <a:t>Ensures compatibility with NumPy As we are using </a:t>
            </a:r>
            <a:r>
              <a:rPr lang="en-US" dirty="0" err="1"/>
              <a:t>memoryviews</a:t>
            </a:r>
            <a:r>
              <a:rPr lang="en-US" dirty="0"/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FFA81-BEA5-7BA2-E416-F14F33F2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90" y="2047235"/>
            <a:ext cx="6159640" cy="30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3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2D87-7E04-798B-1957-A4A35856A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ADD13D-F88E-B626-088B-C39DD4F028B2}"/>
              </a:ext>
            </a:extLst>
          </p:cNvPr>
          <p:cNvSpPr txBox="1"/>
          <p:nvPr/>
        </p:nvSpPr>
        <p:spPr>
          <a:xfrm>
            <a:off x="226142" y="324465"/>
            <a:ext cx="11198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Steps to Compile, Import, and Run a Cython File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757B6-4C1D-4D9B-8B7D-6CE7FD8E8ECB}"/>
              </a:ext>
            </a:extLst>
          </p:cNvPr>
          <p:cNvSpPr txBox="1"/>
          <p:nvPr/>
        </p:nvSpPr>
        <p:spPr>
          <a:xfrm>
            <a:off x="683288" y="1131111"/>
            <a:ext cx="425045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Cython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the setup.py file to compile</a:t>
            </a:r>
          </a:p>
          <a:p>
            <a:r>
              <a:rPr lang="en-US" b="1" dirty="0"/>
              <a:t>Command</a:t>
            </a:r>
          </a:p>
          <a:p>
            <a:pPr algn="ctr"/>
            <a:r>
              <a:rPr lang="en-US" b="1" dirty="0"/>
              <a:t>python setup.py </a:t>
            </a:r>
            <a:r>
              <a:rPr lang="en-US" b="1" dirty="0" err="1"/>
              <a:t>build_ext</a:t>
            </a:r>
            <a:r>
              <a:rPr lang="en-US" b="1" dirty="0"/>
              <a:t> –</a:t>
            </a:r>
            <a:r>
              <a:rPr lang="en-US" b="1" dirty="0" err="1"/>
              <a:t>inplace</a:t>
            </a:r>
            <a:endParaRPr lang="en-US" b="1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(Converts .pyx file .c file)</a:t>
            </a:r>
          </a:p>
          <a:p>
            <a:pPr algn="ctr"/>
            <a:endParaRPr lang="en-US" b="1" dirty="0"/>
          </a:p>
          <a:p>
            <a:r>
              <a:rPr lang="en-US" b="1" dirty="0"/>
              <a:t>Import the Compiled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</a:t>
            </a:r>
            <a:r>
              <a:rPr lang="en-US" dirty="0" err="1"/>
              <a:t>tim_sort_cython</a:t>
            </a:r>
            <a:r>
              <a:rPr lang="en-US" dirty="0"/>
              <a:t> import </a:t>
            </a:r>
            <a:r>
              <a:rPr lang="en-US" dirty="0" err="1"/>
              <a:t>timSort</a:t>
            </a:r>
            <a:endParaRPr lang="en-US" dirty="0"/>
          </a:p>
          <a:p>
            <a:r>
              <a:rPr lang="en-US" dirty="0"/>
              <a:t>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python tim_sort.py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1F1672-796C-E919-04BD-3B47BD9B1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90" y="2047235"/>
            <a:ext cx="6159640" cy="30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4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9533" y="3125164"/>
            <a:ext cx="3517952" cy="423616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Tabrez Ahammed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58" y="622156"/>
            <a:ext cx="2782402" cy="1651095"/>
          </a:xfrm>
          <a:noFill/>
        </p:spPr>
        <p:txBody>
          <a:bodyPr anchor="t">
            <a:noAutofit/>
          </a:bodyPr>
          <a:lstStyle/>
          <a:p>
            <a:r>
              <a:rPr lang="en-US" b="1" u="sng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361" y="1447704"/>
            <a:ext cx="6146800" cy="5227416"/>
          </a:xfrm>
          <a:noFill/>
        </p:spPr>
        <p:txBody>
          <a:bodyPr anchor="t"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b="1" dirty="0">
                <a:latin typeface="Algerian" panose="020F0502020204030204" pitchFamily="82" charset="0"/>
              </a:rPr>
              <a:t>W</a:t>
            </a:r>
            <a:r>
              <a:rPr lang="en-US" b="1" dirty="0"/>
              <a:t>hy Sorting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b="1" dirty="0">
                <a:latin typeface="Algerian" panose="04020705040A02060702" pitchFamily="82" charset="0"/>
              </a:rPr>
              <a:t>W</a:t>
            </a:r>
            <a:r>
              <a:rPr lang="en-US" b="1" dirty="0"/>
              <a:t>hat is Tim Sort 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b="1" dirty="0">
                <a:latin typeface="Algerian" panose="04020705040A02060702" pitchFamily="82" charset="0"/>
              </a:rPr>
              <a:t>H</a:t>
            </a:r>
            <a:r>
              <a:rPr lang="en-US" b="1" dirty="0"/>
              <a:t>ow does </a:t>
            </a:r>
            <a:r>
              <a:rPr lang="en-US" b="1" dirty="0" err="1"/>
              <a:t>tim</a:t>
            </a:r>
            <a:r>
              <a:rPr lang="en-US" b="1" dirty="0"/>
              <a:t> sort work 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b="1" dirty="0">
                <a:latin typeface="Algerian" panose="04020705040A02060702" pitchFamily="82" charset="0"/>
              </a:rPr>
              <a:t>h</a:t>
            </a:r>
            <a:r>
              <a:rPr lang="en-US" b="1" dirty="0"/>
              <a:t>ow to create a </a:t>
            </a:r>
            <a:r>
              <a:rPr lang="en-US" b="1" dirty="0" err="1"/>
              <a:t>cython</a:t>
            </a:r>
            <a:r>
              <a:rPr lang="en-US" b="1" dirty="0"/>
              <a:t> module &amp; use in 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b="1" dirty="0">
                <a:latin typeface="Algerian" panose="04020705040A02060702" pitchFamily="82" charset="0"/>
              </a:rPr>
              <a:t>W</a:t>
            </a:r>
            <a:r>
              <a:rPr lang="en-US" b="1" dirty="0"/>
              <a:t>hy </a:t>
            </a:r>
            <a:r>
              <a:rPr lang="en-US" b="1" dirty="0" err="1"/>
              <a:t>Cython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sz="5200" b="1" dirty="0">
                <a:latin typeface="Algerian" panose="04020705040A02060702" pitchFamily="82" charset="0"/>
              </a:rPr>
              <a:t>V</a:t>
            </a:r>
            <a:r>
              <a:rPr lang="en-US" b="1" dirty="0"/>
              <a:t>isualization of Tim Sort</a:t>
            </a:r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64A82-4E84-C077-261B-3ABC3AAA7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545A1-9432-A86F-5DAD-FB9BBEABA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Why SORTING 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A7E077-3C4D-776D-EBD3-588FDB01F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9325"/>
            <a:ext cx="4485640" cy="446907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aph with orange dots">
            <a:extLst>
              <a:ext uri="{FF2B5EF4-FFF2-40B4-BE49-F238E27FC236}">
                <a16:creationId xmlns:a16="http://schemas.microsoft.com/office/drawing/2014/main" id="{D1FCC4F8-00B4-1B88-A0DE-D6E05DB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0" y="1328902"/>
            <a:ext cx="6244821" cy="5262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00567-AA74-A3E0-69B6-326F68761B54}"/>
              </a:ext>
            </a:extLst>
          </p:cNvPr>
          <p:cNvSpPr txBox="1"/>
          <p:nvPr/>
        </p:nvSpPr>
        <p:spPr>
          <a:xfrm>
            <a:off x="480060" y="1690689"/>
            <a:ext cx="5029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operation – organize in specific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like searching, merging, or data analysis would become highly inefficient.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 for an element in an unsorted array has a linear complexity of O(n). But in a sorted array, binary search can reduce this to O(log 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Importance: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marketplace. Users frequently sort products by criteria like price, rating, or relevance. </a:t>
            </a:r>
          </a:p>
        </p:txBody>
      </p:sp>
    </p:spTree>
    <p:extLst>
      <p:ext uri="{BB962C8B-B14F-4D97-AF65-F5344CB8AC3E}">
        <p14:creationId xmlns:p14="http://schemas.microsoft.com/office/powerpoint/2010/main" val="3619417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983461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Why Tim Sort?</a:t>
            </a:r>
          </a:p>
        </p:txBody>
      </p:sp>
      <p:pic>
        <p:nvPicPr>
          <p:cNvPr id="10" name="Picture 9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C3C5C3F-3CAB-2BF8-E0E8-B655AB7F9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59" y="1412240"/>
            <a:ext cx="6675121" cy="4460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E5FFEF-17AF-18B2-4B22-A3837549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1741765"/>
            <a:ext cx="5079999" cy="38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41E5C-3B29-C60D-BDC5-10CACDD05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utput image">
            <a:extLst>
              <a:ext uri="{FF2B5EF4-FFF2-40B4-BE49-F238E27FC236}">
                <a16:creationId xmlns:a16="http://schemas.microsoft.com/office/drawing/2014/main" id="{C1E5C677-FAF9-9A0F-BB54-E7866EC56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894" y="666425"/>
            <a:ext cx="6313784" cy="56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EE17-3A26-14FC-452B-50F9C1059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2" y="536714"/>
            <a:ext cx="5439826" cy="57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1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F4A9A-313F-62E2-D262-698210E92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BC6BF-4468-628F-79E6-65C002463F92}"/>
              </a:ext>
            </a:extLst>
          </p:cNvPr>
          <p:cNvSpPr txBox="1"/>
          <p:nvPr/>
        </p:nvSpPr>
        <p:spPr>
          <a:xfrm>
            <a:off x="0" y="186813"/>
            <a:ext cx="5240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Tim Sort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EF0BE-B204-F7B9-37B6-EE7F0441D689}"/>
              </a:ext>
            </a:extLst>
          </p:cNvPr>
          <p:cNvSpPr txBox="1"/>
          <p:nvPr/>
        </p:nvSpPr>
        <p:spPr>
          <a:xfrm>
            <a:off x="304799" y="1071716"/>
            <a:ext cx="736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The Data Into Small Chunks (Usually 32 or 64)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this chunks using Insertion Sort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the sorted chunks using Smart merging strategy found in Merge sort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6BC32E-1DC6-9FDC-F61A-BF9F14DF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58" y="2290015"/>
            <a:ext cx="10182737" cy="6694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9807E-B6C6-A8D9-2147-A0A211F59704}"/>
              </a:ext>
            </a:extLst>
          </p:cNvPr>
          <p:cNvSpPr txBox="1"/>
          <p:nvPr/>
        </p:nvSpPr>
        <p:spPr>
          <a:xfrm>
            <a:off x="68826" y="2455486"/>
            <a:ext cx="1694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Unsorted Array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BD8E3A-708C-503B-E603-C7B9BC5D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6" y="3623795"/>
            <a:ext cx="5792940" cy="2861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1609B9-D55E-0183-5169-DBC0D726F868}"/>
              </a:ext>
            </a:extLst>
          </p:cNvPr>
          <p:cNvSpPr txBox="1"/>
          <p:nvPr/>
        </p:nvSpPr>
        <p:spPr>
          <a:xfrm>
            <a:off x="155576" y="3138638"/>
            <a:ext cx="350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Run Size = 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30376B-CE86-3687-327F-511265FC6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23795"/>
            <a:ext cx="5814844" cy="2802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B2FE6F-C63E-B793-7494-936784962175}"/>
              </a:ext>
            </a:extLst>
          </p:cNvPr>
          <p:cNvSpPr txBox="1"/>
          <p:nvPr/>
        </p:nvSpPr>
        <p:spPr>
          <a:xfrm>
            <a:off x="7253279" y="3116211"/>
            <a:ext cx="350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Sorting done Using Insertion</a:t>
            </a:r>
          </a:p>
        </p:txBody>
      </p:sp>
    </p:spTree>
    <p:extLst>
      <p:ext uri="{BB962C8B-B14F-4D97-AF65-F5344CB8AC3E}">
        <p14:creationId xmlns:p14="http://schemas.microsoft.com/office/powerpoint/2010/main" val="7315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0A2D-2ABE-2988-6C56-A3F3943AD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031353-5098-800B-A854-B487E26FED5D}"/>
              </a:ext>
            </a:extLst>
          </p:cNvPr>
          <p:cNvSpPr txBox="1"/>
          <p:nvPr/>
        </p:nvSpPr>
        <p:spPr>
          <a:xfrm>
            <a:off x="2998839" y="235974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Runs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0F02E-8269-CC52-6734-E837CCDD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9" y="1384582"/>
            <a:ext cx="11093382" cy="44937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982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7BA6E-5845-5236-859A-1B22E79AA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F0792-436B-C7E1-62BF-5F8041A319F7}"/>
              </a:ext>
            </a:extLst>
          </p:cNvPr>
          <p:cNvSpPr txBox="1"/>
          <p:nvPr/>
        </p:nvSpPr>
        <p:spPr>
          <a:xfrm>
            <a:off x="2998839" y="235974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Runs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B92AC-5041-2FA0-8643-9C4E89C7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1" y="1539075"/>
            <a:ext cx="9960941" cy="4124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344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2758-C5C9-9E5F-A231-F0BCF1D2B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AD52F4-03B6-AD2B-3F70-23BD6B1A73D6}"/>
              </a:ext>
            </a:extLst>
          </p:cNvPr>
          <p:cNvSpPr txBox="1"/>
          <p:nvPr/>
        </p:nvSpPr>
        <p:spPr>
          <a:xfrm>
            <a:off x="2998839" y="235974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74F5D-0977-39C5-8469-330EBCB99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1336430"/>
            <a:ext cx="10892414" cy="4431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09067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{963D635D-A838-44B9-9972-C655CD9CAA74}tf10081922_win32</Template>
  <TotalTime>4052</TotalTime>
  <Words>584</Words>
  <Application>Microsoft Office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Algerian</vt:lpstr>
      <vt:lpstr>Aptos</vt:lpstr>
      <vt:lpstr>Arial</vt:lpstr>
      <vt:lpstr>Calibri</vt:lpstr>
      <vt:lpstr>Quire Sans Pro Light</vt:lpstr>
      <vt:lpstr>Times New Roman</vt:lpstr>
      <vt:lpstr>Tisa Offc Serif Pro</vt:lpstr>
      <vt:lpstr>Custom</vt:lpstr>
      <vt:lpstr>Working Of Tim Sort &amp; Its Implementation In Cython</vt:lpstr>
      <vt:lpstr>Overview</vt:lpstr>
      <vt:lpstr>Why SORTING ?</vt:lpstr>
      <vt:lpstr>Why Tim Sort?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Tabrez Ahammed Shaik Mohammed</dc:creator>
  <cp:lastModifiedBy>Tabrez Ahammed Shaik Mohammed</cp:lastModifiedBy>
  <cp:revision>1</cp:revision>
  <dcterms:created xsi:type="dcterms:W3CDTF">2024-12-15T00:44:11Z</dcterms:created>
  <dcterms:modified xsi:type="dcterms:W3CDTF">2024-12-17T20:24:38Z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